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rchivo Black" charset="1" panose="020B0A03020202020B04"/>
      <p:regular r:id="rId19"/>
    </p:embeddedFont>
    <p:embeddedFont>
      <p:font typeface="Garet Bold" charset="1" panose="00000000000000000000"/>
      <p:regular r:id="rId20"/>
    </p:embeddedFont>
    <p:embeddedFont>
      <p:font typeface="Garet" charset="1" panose="00000000000000000000"/>
      <p:regular r:id="rId21"/>
    </p:embeddedFont>
    <p:embeddedFont>
      <p:font typeface="Garet Light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0.jpe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2.jpeg" Type="http://schemas.openxmlformats.org/officeDocument/2006/relationships/image"/><Relationship Id="rId6" Target="../media/VAG9Q2KSgc8.mp4" Type="http://schemas.openxmlformats.org/officeDocument/2006/relationships/video"/><Relationship Id="rId7" Target="../media/VAG9Q2KSgc8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jpe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jpeg" Type="http://schemas.openxmlformats.org/officeDocument/2006/relationships/image"/><Relationship Id="rId6" Target="../media/VAG9NbGpRUw.mp4" Type="http://schemas.openxmlformats.org/officeDocument/2006/relationships/video"/><Relationship Id="rId7" Target="../media/VAG9NbGpRUw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9298" y="8311463"/>
            <a:ext cx="1880002" cy="946837"/>
          </a:xfrm>
          <a:custGeom>
            <a:avLst/>
            <a:gdLst/>
            <a:ahLst/>
            <a:cxnLst/>
            <a:rect r="r" b="b" t="t" l="l"/>
            <a:pathLst>
              <a:path h="946837" w="1880002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797433" cy="707541"/>
          </a:xfrm>
          <a:custGeom>
            <a:avLst/>
            <a:gdLst/>
            <a:ahLst/>
            <a:cxnLst/>
            <a:rect r="r" b="b" t="t" l="l"/>
            <a:pathLst>
              <a:path h="707541" w="797433">
                <a:moveTo>
                  <a:pt x="0" y="0"/>
                </a:moveTo>
                <a:lnTo>
                  <a:pt x="797433" y="0"/>
                </a:lnTo>
                <a:lnTo>
                  <a:pt x="797433" y="707541"/>
                </a:lnTo>
                <a:lnTo>
                  <a:pt x="0" y="707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85470" y="6394076"/>
            <a:ext cx="9373830" cy="71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48"/>
              </a:lnSpc>
              <a:spcBef>
                <a:spcPct val="0"/>
              </a:spcBef>
            </a:pPr>
            <a:r>
              <a:rPr lang="en-US" sz="2748" spc="-21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Autonomous Infrared-Based Human Detection and Navigation Robot for Post-Disaster Search and Rescue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677224"/>
            <a:ext cx="1850112" cy="23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b="true" sz="1599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GROUP MEMBERS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966251"/>
            <a:ext cx="3366096" cy="75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9"/>
              </a:lnSpc>
            </a:pPr>
            <a:r>
              <a:rPr lang="en-US" sz="1599" b="true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Mert Kılınçer</a:t>
            </a:r>
          </a:p>
          <a:p>
            <a:pPr algn="l">
              <a:lnSpc>
                <a:spcPts val="2079"/>
              </a:lnSpc>
            </a:pPr>
            <a:r>
              <a:rPr lang="en-US" sz="1599" b="true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Sümeyra Koç</a:t>
            </a:r>
          </a:p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b="true" sz="1599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Ayşe Zülal Yıldız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94796" y="8677224"/>
            <a:ext cx="3366096" cy="23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b="true" sz="1599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PROJECT SPACE: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94796" y="8966251"/>
            <a:ext cx="3366096" cy="23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Gazebo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60892" y="8677224"/>
            <a:ext cx="3366096" cy="23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b="true" sz="1599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MODEL BASE: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60892" y="8966251"/>
            <a:ext cx="3366096" cy="23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YOLO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68701" y="1304925"/>
            <a:ext cx="432108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Garet Light"/>
                <a:ea typeface="Garet Light"/>
                <a:cs typeface="Garet Light"/>
                <a:sym typeface="Garet Light"/>
              </a:rPr>
              <a:t> 02/01/2025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85854" y="3950633"/>
            <a:ext cx="10773446" cy="2304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490"/>
              </a:lnSpc>
              <a:spcBef>
                <a:spcPct val="0"/>
              </a:spcBef>
            </a:pPr>
            <a:r>
              <a:rPr lang="en-US" sz="10885" spc="-859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</a:t>
            </a:r>
          </a:p>
          <a:p>
            <a:pPr algn="r" marL="0" indent="0" lvl="0">
              <a:lnSpc>
                <a:spcPts val="8490"/>
              </a:lnSpc>
              <a:spcBef>
                <a:spcPct val="0"/>
              </a:spcBef>
            </a:pPr>
            <a:r>
              <a:rPr lang="en-US" sz="10885" spc="-859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BRIEF DECK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0246" y="0"/>
            <a:ext cx="3802877" cy="1486579"/>
          </a:xfrm>
          <a:custGeom>
            <a:avLst/>
            <a:gdLst/>
            <a:ahLst/>
            <a:cxnLst/>
            <a:rect r="r" b="b" t="t" l="l"/>
            <a:pathLst>
              <a:path h="1486579" w="3802877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40789" y="1486579"/>
            <a:ext cx="11117073" cy="4418016"/>
          </a:xfrm>
          <a:custGeom>
            <a:avLst/>
            <a:gdLst/>
            <a:ahLst/>
            <a:cxnLst/>
            <a:rect r="r" b="b" t="t" l="l"/>
            <a:pathLst>
              <a:path h="4418016" w="11117073">
                <a:moveTo>
                  <a:pt x="0" y="0"/>
                </a:moveTo>
                <a:lnTo>
                  <a:pt x="11117073" y="0"/>
                </a:lnTo>
                <a:lnTo>
                  <a:pt x="11117073" y="4418016"/>
                </a:lnTo>
                <a:lnTo>
                  <a:pt x="0" y="4418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63123" y="5917562"/>
            <a:ext cx="11094739" cy="4289327"/>
          </a:xfrm>
          <a:custGeom>
            <a:avLst/>
            <a:gdLst/>
            <a:ahLst/>
            <a:cxnLst/>
            <a:rect r="r" b="b" t="t" l="l"/>
            <a:pathLst>
              <a:path h="4289327" w="11094739">
                <a:moveTo>
                  <a:pt x="0" y="0"/>
                </a:moveTo>
                <a:lnTo>
                  <a:pt x="11094739" y="0"/>
                </a:lnTo>
                <a:lnTo>
                  <a:pt x="11094739" y="4289327"/>
                </a:lnTo>
                <a:lnTo>
                  <a:pt x="0" y="42893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09831" y="681705"/>
            <a:ext cx="11668338" cy="789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Visual Results with IR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08/10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0246" y="0"/>
            <a:ext cx="3802877" cy="1486579"/>
          </a:xfrm>
          <a:custGeom>
            <a:avLst/>
            <a:gdLst/>
            <a:ahLst/>
            <a:cxnLst/>
            <a:rect r="r" b="b" t="t" l="l"/>
            <a:pathLst>
              <a:path h="1486579" w="3802877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75588" y="1998494"/>
            <a:ext cx="14630400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515757" y="472292"/>
            <a:ext cx="10583002" cy="1526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Slam &amp; Path Planning With  Lidar Sensor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09/10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028700" y="4292535"/>
            <a:ext cx="13838306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15074698" y="3103895"/>
            <a:ext cx="1629446" cy="2396244"/>
          </a:xfrm>
          <a:custGeom>
            <a:avLst/>
            <a:gdLst/>
            <a:ahLst/>
            <a:cxnLst/>
            <a:rect r="r" b="b" t="t" l="l"/>
            <a:pathLst>
              <a:path h="2396244" w="1629446">
                <a:moveTo>
                  <a:pt x="0" y="0"/>
                </a:moveTo>
                <a:lnTo>
                  <a:pt x="1629446" y="0"/>
                </a:lnTo>
                <a:lnTo>
                  <a:pt x="1629446" y="2396244"/>
                </a:lnTo>
                <a:lnTo>
                  <a:pt x="0" y="2396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62887"/>
            <a:ext cx="7331325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Second Term Plans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10/10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4763572"/>
            <a:ext cx="2809275" cy="2570582"/>
            <a:chOff x="0" y="0"/>
            <a:chExt cx="3745700" cy="342744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3745700" cy="1078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Refining Fusion Models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715059"/>
              <a:ext cx="3745700" cy="1712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Addressing domain transfer issues to improve IR detection at varying distances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005388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82075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958763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4467825" y="4763572"/>
            <a:ext cx="2809275" cy="3218282"/>
            <a:chOff x="0" y="0"/>
            <a:chExt cx="3745700" cy="429104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3745700" cy="1078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Reinforcement Learning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715059"/>
              <a:ext cx="3745700" cy="2575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Implementing PPO or SAC algorithms to optimize the robot's search path based on detection probability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905750" y="4763572"/>
            <a:ext cx="2809275" cy="3218282"/>
            <a:chOff x="0" y="0"/>
            <a:chExt cx="3745700" cy="429104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3745700" cy="1078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Real-Robot Transfer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715059"/>
              <a:ext cx="3745700" cy="2575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Calibrating sensors and adapting simulation parameters for deployment on the physical Duckiebot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177288" y="4763572"/>
            <a:ext cx="2809275" cy="2894432"/>
            <a:chOff x="0" y="0"/>
            <a:chExt cx="3745700" cy="3859242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28575"/>
              <a:ext cx="3745700" cy="1078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Web Dashboard Development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715059"/>
              <a:ext cx="3745700" cy="2144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Finalizing the WebSocket-based interface for live telemetry and multi-user monitoring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58111"/>
            <a:ext cx="13669181" cy="123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6"/>
              </a:lnSpc>
            </a:pPr>
            <a:r>
              <a:rPr lang="en-US" sz="11021" spc="-87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name="AutoShape 4" id="4"/>
          <p:cNvSpPr/>
          <p:nvPr/>
        </p:nvSpPr>
        <p:spPr>
          <a:xfrm>
            <a:off x="-585133" y="8810621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-292567" y="9339262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06637" y="1559650"/>
            <a:ext cx="9125543" cy="7167700"/>
          </a:xfrm>
          <a:custGeom>
            <a:avLst/>
            <a:gdLst/>
            <a:ahLst/>
            <a:cxnLst/>
            <a:rect r="r" b="b" t="t" l="l"/>
            <a:pathLst>
              <a:path h="7167700" w="9125543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99313" y="0"/>
            <a:ext cx="3488687" cy="1198840"/>
          </a:xfrm>
          <a:custGeom>
            <a:avLst/>
            <a:gdLst/>
            <a:ahLst/>
            <a:cxnLst/>
            <a:rect r="r" b="b" t="t" l="l"/>
            <a:pathLst>
              <a:path h="1198840" w="3488687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88789" y="2642784"/>
            <a:ext cx="6603799" cy="72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330"/>
              </a:lnSpc>
              <a:spcBef>
                <a:spcPct val="0"/>
              </a:spcBef>
            </a:pPr>
            <a:r>
              <a:rPr lang="en-US" sz="5330" spc="-42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What Was Our Goal?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37262" y="1611255"/>
            <a:ext cx="8522038" cy="759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2"/>
              </a:lnSpc>
            </a:pPr>
            <a:r>
              <a:rPr lang="en-US" sz="2694" spc="-21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Main problem;</a:t>
            </a:r>
          </a:p>
          <a:p>
            <a:pPr algn="just">
              <a:lnSpc>
                <a:spcPts val="3772"/>
              </a:lnSpc>
            </a:pPr>
          </a:p>
          <a:p>
            <a:pPr algn="just">
              <a:lnSpc>
                <a:spcPts val="3772"/>
              </a:lnSpc>
            </a:pPr>
            <a:r>
              <a:rPr lang="en-US" sz="2694" spc="-21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Traditional search and rescue processes are hindered by debris, low visibility and present high risk to human responders.</a:t>
            </a:r>
          </a:p>
          <a:p>
            <a:pPr algn="just">
              <a:lnSpc>
                <a:spcPts val="3772"/>
              </a:lnSpc>
            </a:pPr>
          </a:p>
          <a:p>
            <a:pPr algn="just">
              <a:lnSpc>
                <a:spcPts val="3772"/>
              </a:lnSpc>
            </a:pPr>
            <a:r>
              <a:rPr lang="en-US" sz="2694" spc="-21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Our solution;</a:t>
            </a:r>
          </a:p>
          <a:p>
            <a:pPr algn="just">
              <a:lnSpc>
                <a:spcPts val="3772"/>
              </a:lnSpc>
            </a:pPr>
          </a:p>
          <a:p>
            <a:pPr algn="just">
              <a:lnSpc>
                <a:spcPts val="3772"/>
              </a:lnSpc>
            </a:pPr>
            <a:r>
              <a:rPr lang="en-US" sz="2694" spc="-21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An autonomous system capable of identifying human  signatures under rubble created by the disastrious situations</a:t>
            </a:r>
          </a:p>
          <a:p>
            <a:pPr algn="just">
              <a:lnSpc>
                <a:spcPts val="3772"/>
              </a:lnSpc>
            </a:pPr>
          </a:p>
          <a:p>
            <a:pPr algn="just">
              <a:lnSpc>
                <a:spcPts val="3772"/>
              </a:lnSpc>
            </a:pPr>
            <a:r>
              <a:rPr lang="en-US" sz="2694" spc="-21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impact intended was reducing response time and increasing the accuracy of survivor detection in hazardous conditions.</a:t>
            </a:r>
          </a:p>
          <a:p>
            <a:pPr algn="just">
              <a:lnSpc>
                <a:spcPts val="377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86868" y="0"/>
            <a:ext cx="7201132" cy="10287000"/>
            <a:chOff x="0" y="0"/>
            <a:chExt cx="9601509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983" t="0" r="52377" b="0"/>
            <a:stretch>
              <a:fillRect/>
            </a:stretch>
          </p:blipFill>
          <p:spPr>
            <a:xfrm flipH="false" flipV="false">
              <a:off x="0" y="0"/>
              <a:ext cx="9601509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028700" y="2532352"/>
            <a:ext cx="7495741" cy="5580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3784" indent="-286892" lvl="1">
              <a:lnSpc>
                <a:spcPts val="3720"/>
              </a:lnSpc>
              <a:buFont typeface="Arial"/>
              <a:buChar char="•"/>
            </a:pPr>
            <a:r>
              <a:rPr lang="en-US" sz="265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Establishing a safe and cost-effective Gazebo platform to test algorithms.</a:t>
            </a:r>
          </a:p>
          <a:p>
            <a:pPr algn="just">
              <a:lnSpc>
                <a:spcPts val="3720"/>
              </a:lnSpc>
            </a:pPr>
          </a:p>
          <a:p>
            <a:pPr algn="just" marL="573784" indent="-286892" lvl="1">
              <a:lnSpc>
                <a:spcPts val="3720"/>
              </a:lnSpc>
              <a:buFont typeface="Arial"/>
              <a:buChar char="•"/>
            </a:pPr>
            <a:r>
              <a:rPr lang="en-US" sz="265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Training deep learning models (YOLOv8/v11) on infrared datasets.</a:t>
            </a:r>
          </a:p>
          <a:p>
            <a:pPr algn="just">
              <a:lnSpc>
                <a:spcPts val="3720"/>
              </a:lnSpc>
            </a:pPr>
          </a:p>
          <a:p>
            <a:pPr algn="just" marL="573784" indent="-286892" lvl="1">
              <a:lnSpc>
                <a:spcPts val="3720"/>
              </a:lnSpc>
              <a:buFont typeface="Arial"/>
              <a:buChar char="•"/>
            </a:pPr>
            <a:r>
              <a:rPr lang="en-US" sz="265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Implementing Simultaneous Localization and Mapping to navigate unknown environments.</a:t>
            </a:r>
          </a:p>
          <a:p>
            <a:pPr algn="just">
              <a:lnSpc>
                <a:spcPts val="3720"/>
              </a:lnSpc>
            </a:pPr>
          </a:p>
          <a:p>
            <a:pPr algn="just" marL="573784" indent="-286892" lvl="1">
              <a:lnSpc>
                <a:spcPts val="3720"/>
              </a:lnSpc>
              <a:buFont typeface="Arial"/>
              <a:buChar char="•"/>
            </a:pPr>
            <a:r>
              <a:rPr lang="en-US" sz="265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Merging perception and navigation modules within the simulation.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472005"/>
            <a:ext cx="7495741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Term One 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2529625" y="26349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03/10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10800000">
            <a:off x="11159450" y="-140976"/>
            <a:ext cx="2611028" cy="4114800"/>
          </a:xfrm>
          <a:custGeom>
            <a:avLst/>
            <a:gdLst/>
            <a:ahLst/>
            <a:cxnLst/>
            <a:rect r="r" b="b" t="t" l="l"/>
            <a:pathLst>
              <a:path h="4114800" w="2611028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557564"/>
            <a:ext cx="7279037" cy="151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Current Progress / Perception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82445" y="981075"/>
            <a:ext cx="28768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04/10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657725"/>
            <a:ext cx="380699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RGB Detection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40501" y="4414838"/>
            <a:ext cx="3806998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Dual-Camera Architectural Skeleton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5523" y="6093423"/>
            <a:ext cx="4704855" cy="172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7"/>
              </a:lnSpc>
              <a:spcBef>
                <a:spcPct val="0"/>
              </a:spcBef>
            </a:pPr>
            <a:r>
              <a:rPr lang="en-US" sz="196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We have successfully trained and dep</a:t>
            </a:r>
            <a:r>
              <a:rPr lang="en-US" sz="196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loyed a baseline model that detects human figures within the Gazebo simulation using standard RGB imagery.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38174" y="6018360"/>
            <a:ext cx="5016359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framework has been established to handle multi-modal inputs, preparing the system for simultaneous processing of RGB and Infrared (IR)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57010" y="4657725"/>
            <a:ext cx="380699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Thermal Image Preprocessing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52329" y="6018360"/>
            <a:ext cx="5016359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We implemented intensity normalization and spatial resizing to prepare IR frames for deep learning inference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10800000">
            <a:off x="11159450" y="-140976"/>
            <a:ext cx="2611028" cy="4114800"/>
          </a:xfrm>
          <a:custGeom>
            <a:avLst/>
            <a:gdLst/>
            <a:ahLst/>
            <a:cxnLst/>
            <a:rect r="r" b="b" t="t" l="l"/>
            <a:pathLst>
              <a:path h="4114800" w="2611028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557564"/>
            <a:ext cx="7279037" cy="151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Current Progress / Perception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82445" y="981075"/>
            <a:ext cx="28768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05/10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657725"/>
            <a:ext cx="380699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IR Fusion Experiments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36984" y="4534130"/>
            <a:ext cx="441403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Current Limitations of Fusion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5523" y="6093423"/>
            <a:ext cx="4704855" cy="1023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7"/>
              </a:lnSpc>
              <a:spcBef>
                <a:spcPct val="0"/>
              </a:spcBef>
            </a:pPr>
            <a:r>
              <a:rPr lang="en-US" sz="196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We tested a fusi</a:t>
            </a:r>
            <a:r>
              <a:rPr lang="en-US" sz="196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on-based model designed to combine spectral data for improved detection.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38174" y="6018360"/>
            <a:ext cx="5016359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Experimental results indicated that the fusion model currently performs poorly at close range and fails at long distances due to dataset-specific constraints.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57010" y="4534130"/>
            <a:ext cx="380699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Bounding Box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52329" y="6018360"/>
            <a:ext cx="5016359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We are currently analyzing discrepancies in bounding box accuracy to refine the alignment between RGB and Thermal spatial coordinates.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10800000">
            <a:off x="11159450" y="-140976"/>
            <a:ext cx="2611028" cy="4114800"/>
          </a:xfrm>
          <a:custGeom>
            <a:avLst/>
            <a:gdLst/>
            <a:ahLst/>
            <a:cxnLst/>
            <a:rect r="r" b="b" t="t" l="l"/>
            <a:pathLst>
              <a:path h="4114800" w="2611028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548150"/>
            <a:ext cx="10322316" cy="151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Current Progress / Environment &amp; Sensor Setup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82445" y="981075"/>
            <a:ext cx="28768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4961" y="4534130"/>
            <a:ext cx="380699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Gazebo Integration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36984" y="4534130"/>
            <a:ext cx="441403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Dual-Sensor Implementation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5523" y="6093423"/>
            <a:ext cx="4704855" cy="206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7"/>
              </a:lnSpc>
              <a:spcBef>
                <a:spcPct val="0"/>
              </a:spcBef>
            </a:pPr>
            <a:r>
              <a:rPr lang="en-US" sz="196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simulation envir</a:t>
            </a:r>
            <a:r>
              <a:rPr lang="en-US" sz="196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onment now includes debris-filled disaster scenarios and human models for testing with the duckie bot created according to the real robot properties.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38174" y="6018360"/>
            <a:ext cx="501635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We successfully integrated both RGB and IR camera plugins into the robot's URDF/SDF model.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57010" y="4534130"/>
            <a:ext cx="380699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Camera Switching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52329" y="6018360"/>
            <a:ext cx="5016359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system now supports switching between RGB and IR feeds, allowing for comparative performance analysis in different visibility conditions.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038573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23542" y="2352141"/>
            <a:ext cx="9335758" cy="5729821"/>
          </a:xfrm>
          <a:custGeom>
            <a:avLst/>
            <a:gdLst/>
            <a:ahLst/>
            <a:cxnLst/>
            <a:rect r="r" b="b" t="t" l="l"/>
            <a:pathLst>
              <a:path h="5729821" w="9335758">
                <a:moveTo>
                  <a:pt x="0" y="0"/>
                </a:moveTo>
                <a:lnTo>
                  <a:pt x="9335758" y="0"/>
                </a:lnTo>
                <a:lnTo>
                  <a:pt x="9335758" y="5729822"/>
                </a:lnTo>
                <a:lnTo>
                  <a:pt x="0" y="5729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42540"/>
            <a:ext cx="10322316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Gazebo Integration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82445" y="981075"/>
            <a:ext cx="28768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592138" y="2871853"/>
            <a:ext cx="5590513" cy="4130584"/>
          </a:xfrm>
          <a:custGeom>
            <a:avLst/>
            <a:gdLst/>
            <a:ahLst/>
            <a:cxnLst/>
            <a:rect r="r" b="b" t="t" l="l"/>
            <a:pathLst>
              <a:path h="4130584" w="5590513">
                <a:moveTo>
                  <a:pt x="0" y="0"/>
                </a:moveTo>
                <a:lnTo>
                  <a:pt x="5590513" y="0"/>
                </a:lnTo>
                <a:lnTo>
                  <a:pt x="5590513" y="4130584"/>
                </a:lnTo>
                <a:lnTo>
                  <a:pt x="0" y="4130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36" t="-2411" r="-1069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7209" y="2962491"/>
            <a:ext cx="5612550" cy="4039946"/>
          </a:xfrm>
          <a:custGeom>
            <a:avLst/>
            <a:gdLst/>
            <a:ahLst/>
            <a:cxnLst/>
            <a:rect r="r" b="b" t="t" l="l"/>
            <a:pathLst>
              <a:path h="4039946" w="5612550">
                <a:moveTo>
                  <a:pt x="0" y="0"/>
                </a:moveTo>
                <a:lnTo>
                  <a:pt x="5612550" y="0"/>
                </a:lnTo>
                <a:lnTo>
                  <a:pt x="5612550" y="4039946"/>
                </a:lnTo>
                <a:lnTo>
                  <a:pt x="0" y="4039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810" r="-22132" b="-1197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744224" y="662940"/>
            <a:ext cx="28768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14355" y="1123950"/>
            <a:ext cx="5769775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RGB Camera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96627" y="1123950"/>
            <a:ext cx="5769775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IR Camera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0246" y="0"/>
            <a:ext cx="3802877" cy="1486579"/>
          </a:xfrm>
          <a:custGeom>
            <a:avLst/>
            <a:gdLst/>
            <a:ahLst/>
            <a:cxnLst/>
            <a:rect r="r" b="b" t="t" l="l"/>
            <a:pathLst>
              <a:path h="1486579" w="3802877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628900" y="1693126"/>
            <a:ext cx="14630400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430421" y="681705"/>
            <a:ext cx="11668338" cy="789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Visual Results with RGB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07/10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DAG9M-R1jcg</dc:identifier>
  <dcterms:modified xsi:type="dcterms:W3CDTF">2011-08-01T06:04:30Z</dcterms:modified>
  <cp:revision>1</cp:revision>
  <dc:title>Project Brief Deck</dc:title>
</cp:coreProperties>
</file>